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262" r:id="rId6"/>
    <p:sldId id="264" r:id="rId7"/>
    <p:sldId id="265" r:id="rId8"/>
    <p:sldId id="267" r:id="rId9"/>
    <p:sldId id="268" r:id="rId10"/>
    <p:sldId id="270" r:id="rId11"/>
    <p:sldId id="271" r:id="rId12"/>
    <p:sldId id="273" r:id="rId13"/>
    <p:sldId id="272" r:id="rId14"/>
    <p:sldId id="288" r:id="rId15"/>
    <p:sldId id="274" r:id="rId16"/>
    <p:sldId id="276" r:id="rId17"/>
    <p:sldId id="275" r:id="rId18"/>
    <p:sldId id="277" r:id="rId19"/>
    <p:sldId id="279" r:id="rId20"/>
    <p:sldId id="278" r:id="rId21"/>
    <p:sldId id="280" r:id="rId22"/>
    <p:sldId id="281" r:id="rId23"/>
    <p:sldId id="282" r:id="rId24"/>
    <p:sldId id="283" r:id="rId25"/>
    <p:sldId id="284" r:id="rId26"/>
    <p:sldId id="285" r:id="rId27"/>
    <p:sldId id="286" r:id="rId28"/>
    <p:sldId id="28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294" y="-2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5A6232-0D8C-D743-8554-447C94F1985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7651F-E428-9944-9DDD-168C86C55D86}" type="slidenum">
              <a:rPr lang="en-US" smtClean="0"/>
              <a:t>‹#›</a:t>
            </a:fld>
            <a:endParaRPr lang="en-US"/>
          </a:p>
        </p:txBody>
      </p:sp>
    </p:spTree>
    <p:extLst>
      <p:ext uri="{BB962C8B-B14F-4D97-AF65-F5344CB8AC3E}">
        <p14:creationId xmlns:p14="http://schemas.microsoft.com/office/powerpoint/2010/main" val="231425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A6232-0D8C-D743-8554-447C94F1985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7651F-E428-9944-9DDD-168C86C55D86}" type="slidenum">
              <a:rPr lang="en-US" smtClean="0"/>
              <a:t>‹#›</a:t>
            </a:fld>
            <a:endParaRPr lang="en-US"/>
          </a:p>
        </p:txBody>
      </p:sp>
    </p:spTree>
    <p:extLst>
      <p:ext uri="{BB962C8B-B14F-4D97-AF65-F5344CB8AC3E}">
        <p14:creationId xmlns:p14="http://schemas.microsoft.com/office/powerpoint/2010/main" val="8993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A6232-0D8C-D743-8554-447C94F1985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7651F-E428-9944-9DDD-168C86C55D86}" type="slidenum">
              <a:rPr lang="en-US" smtClean="0"/>
              <a:t>‹#›</a:t>
            </a:fld>
            <a:endParaRPr lang="en-US"/>
          </a:p>
        </p:txBody>
      </p:sp>
    </p:spTree>
    <p:extLst>
      <p:ext uri="{BB962C8B-B14F-4D97-AF65-F5344CB8AC3E}">
        <p14:creationId xmlns:p14="http://schemas.microsoft.com/office/powerpoint/2010/main" val="344140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A6232-0D8C-D743-8554-447C94F1985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7651F-E428-9944-9DDD-168C86C55D86}" type="slidenum">
              <a:rPr lang="en-US" smtClean="0"/>
              <a:t>‹#›</a:t>
            </a:fld>
            <a:endParaRPr lang="en-US"/>
          </a:p>
        </p:txBody>
      </p:sp>
    </p:spTree>
    <p:extLst>
      <p:ext uri="{BB962C8B-B14F-4D97-AF65-F5344CB8AC3E}">
        <p14:creationId xmlns:p14="http://schemas.microsoft.com/office/powerpoint/2010/main" val="1686491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5A6232-0D8C-D743-8554-447C94F1985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7651F-E428-9944-9DDD-168C86C55D86}" type="slidenum">
              <a:rPr lang="en-US" smtClean="0"/>
              <a:t>‹#›</a:t>
            </a:fld>
            <a:endParaRPr lang="en-US"/>
          </a:p>
        </p:txBody>
      </p:sp>
    </p:spTree>
    <p:extLst>
      <p:ext uri="{BB962C8B-B14F-4D97-AF65-F5344CB8AC3E}">
        <p14:creationId xmlns:p14="http://schemas.microsoft.com/office/powerpoint/2010/main" val="178916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5A6232-0D8C-D743-8554-447C94F19855}"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7651F-E428-9944-9DDD-168C86C55D86}" type="slidenum">
              <a:rPr lang="en-US" smtClean="0"/>
              <a:t>‹#›</a:t>
            </a:fld>
            <a:endParaRPr lang="en-US"/>
          </a:p>
        </p:txBody>
      </p:sp>
    </p:spTree>
    <p:extLst>
      <p:ext uri="{BB962C8B-B14F-4D97-AF65-F5344CB8AC3E}">
        <p14:creationId xmlns:p14="http://schemas.microsoft.com/office/powerpoint/2010/main" val="208937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5A6232-0D8C-D743-8554-447C94F19855}"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7651F-E428-9944-9DDD-168C86C55D86}" type="slidenum">
              <a:rPr lang="en-US" smtClean="0"/>
              <a:t>‹#›</a:t>
            </a:fld>
            <a:endParaRPr lang="en-US"/>
          </a:p>
        </p:txBody>
      </p:sp>
    </p:spTree>
    <p:extLst>
      <p:ext uri="{BB962C8B-B14F-4D97-AF65-F5344CB8AC3E}">
        <p14:creationId xmlns:p14="http://schemas.microsoft.com/office/powerpoint/2010/main" val="223327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5A6232-0D8C-D743-8554-447C94F19855}"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7651F-E428-9944-9DDD-168C86C55D86}" type="slidenum">
              <a:rPr lang="en-US" smtClean="0"/>
              <a:t>‹#›</a:t>
            </a:fld>
            <a:endParaRPr lang="en-US"/>
          </a:p>
        </p:txBody>
      </p:sp>
    </p:spTree>
    <p:extLst>
      <p:ext uri="{BB962C8B-B14F-4D97-AF65-F5344CB8AC3E}">
        <p14:creationId xmlns:p14="http://schemas.microsoft.com/office/powerpoint/2010/main" val="43599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A6232-0D8C-D743-8554-447C94F19855}"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7651F-E428-9944-9DDD-168C86C55D86}" type="slidenum">
              <a:rPr lang="en-US" smtClean="0"/>
              <a:t>‹#›</a:t>
            </a:fld>
            <a:endParaRPr lang="en-US"/>
          </a:p>
        </p:txBody>
      </p:sp>
    </p:spTree>
    <p:extLst>
      <p:ext uri="{BB962C8B-B14F-4D97-AF65-F5344CB8AC3E}">
        <p14:creationId xmlns:p14="http://schemas.microsoft.com/office/powerpoint/2010/main" val="102687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5A6232-0D8C-D743-8554-447C94F19855}"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7651F-E428-9944-9DDD-168C86C55D86}" type="slidenum">
              <a:rPr lang="en-US" smtClean="0"/>
              <a:t>‹#›</a:t>
            </a:fld>
            <a:endParaRPr lang="en-US"/>
          </a:p>
        </p:txBody>
      </p:sp>
    </p:spTree>
    <p:extLst>
      <p:ext uri="{BB962C8B-B14F-4D97-AF65-F5344CB8AC3E}">
        <p14:creationId xmlns:p14="http://schemas.microsoft.com/office/powerpoint/2010/main" val="1362155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5A6232-0D8C-D743-8554-447C94F19855}"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7651F-E428-9944-9DDD-168C86C55D86}" type="slidenum">
              <a:rPr lang="en-US" smtClean="0"/>
              <a:t>‹#›</a:t>
            </a:fld>
            <a:endParaRPr lang="en-US"/>
          </a:p>
        </p:txBody>
      </p:sp>
    </p:spTree>
    <p:extLst>
      <p:ext uri="{BB962C8B-B14F-4D97-AF65-F5344CB8AC3E}">
        <p14:creationId xmlns:p14="http://schemas.microsoft.com/office/powerpoint/2010/main" val="840214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A6232-0D8C-D743-8554-447C94F19855}" type="datetimeFigureOut">
              <a:rPr lang="en-US" smtClean="0"/>
              <a:t>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7651F-E428-9944-9DDD-168C86C55D86}" type="slidenum">
              <a:rPr lang="en-US" smtClean="0"/>
              <a:t>‹#›</a:t>
            </a:fld>
            <a:endParaRPr lang="en-US"/>
          </a:p>
        </p:txBody>
      </p:sp>
    </p:spTree>
    <p:extLst>
      <p:ext uri="{BB962C8B-B14F-4D97-AF65-F5344CB8AC3E}">
        <p14:creationId xmlns:p14="http://schemas.microsoft.com/office/powerpoint/2010/main" val="3916345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5_R116428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2806700" cy="417830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Civilizations of Asia  (500-1650)</a:t>
            </a:r>
            <a:r>
              <a:rPr lang="en-US" sz="2400" dirty="0">
                <a:solidFill>
                  <a:srgbClr val="DA0202"/>
                </a:solidFill>
              </a:rPr>
              <a:t> </a:t>
            </a:r>
          </a:p>
          <a:p>
            <a:r>
              <a:rPr lang="en-US" sz="2400" b="1" dirty="0"/>
              <a:t>Lesson 5 </a:t>
            </a:r>
            <a:r>
              <a:rPr lang="en-US" sz="2400" dirty="0"/>
              <a:t>The Island Kingdom of Japan </a:t>
            </a:r>
          </a:p>
        </p:txBody>
      </p:sp>
    </p:spTree>
    <p:extLst>
      <p:ext uri="{BB962C8B-B14F-4D97-AF65-F5344CB8AC3E}">
        <p14:creationId xmlns:p14="http://schemas.microsoft.com/office/powerpoint/2010/main" val="4002829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173335"/>
            <a:ext cx="8638177" cy="461665"/>
          </a:xfrm>
          <a:prstGeom prst="rect">
            <a:avLst/>
          </a:prstGeom>
          <a:noFill/>
        </p:spPr>
        <p:txBody>
          <a:bodyPr vert="horz" wrap="square" rtlCol="0">
            <a:spAutoFit/>
          </a:bodyPr>
          <a:lstStyle/>
          <a:p>
            <a:pPr algn="ctr"/>
            <a:r>
              <a:rPr lang="en-US" sz="2400" b="1" dirty="0">
                <a:solidFill>
                  <a:srgbClr val="0072BC"/>
                </a:solidFill>
              </a:rPr>
              <a:t>Japanese Culture in the Heian Period</a:t>
            </a:r>
          </a:p>
        </p:txBody>
      </p:sp>
      <p:sp>
        <p:nvSpPr>
          <p:cNvPr id="3" name="TextBox 2"/>
          <p:cNvSpPr txBox="1"/>
          <p:nvPr/>
        </p:nvSpPr>
        <p:spPr>
          <a:xfrm>
            <a:off x="279398" y="860335"/>
            <a:ext cx="8638177" cy="6001643"/>
          </a:xfrm>
          <a:prstGeom prst="rect">
            <a:avLst/>
          </a:prstGeom>
          <a:noFill/>
        </p:spPr>
        <p:txBody>
          <a:bodyPr vert="horz" wrap="square" rtlCol="0">
            <a:spAutoFit/>
          </a:bodyPr>
          <a:lstStyle/>
          <a:p>
            <a:pPr algn="ctr"/>
            <a:r>
              <a:rPr lang="en-US" sz="2400" dirty="0"/>
              <a:t>An Elegant Court</a:t>
            </a:r>
          </a:p>
          <a:p>
            <a:pPr marL="342900" indent="-342900">
              <a:buFont typeface="Arial" panose="020B0604020202020204" pitchFamily="34" charset="0"/>
              <a:buChar char="•"/>
            </a:pPr>
            <a:r>
              <a:rPr lang="en-US" sz="2400" dirty="0"/>
              <a:t>An elegant and sophisticated culture blossomed that had elaborate rules of etiquette</a:t>
            </a:r>
          </a:p>
          <a:p>
            <a:pPr marL="342900" indent="-342900">
              <a:buFont typeface="Arial" panose="020B0604020202020204" pitchFamily="34" charset="0"/>
              <a:buChar char="•"/>
            </a:pPr>
            <a:r>
              <a:rPr lang="en-US" sz="2400" dirty="0"/>
              <a:t>Courtiers dressed in fine silk</a:t>
            </a:r>
          </a:p>
          <a:p>
            <a:pPr marL="342900" indent="-342900">
              <a:buFont typeface="Arial" panose="020B0604020202020204" pitchFamily="34" charset="0"/>
              <a:buChar char="•"/>
            </a:pPr>
            <a:r>
              <a:rPr lang="en-US" sz="2400" dirty="0"/>
              <a:t>In 900’s </a:t>
            </a:r>
            <a:r>
              <a:rPr lang="en-US" sz="2400" dirty="0" err="1"/>
              <a:t>Sei</a:t>
            </a:r>
            <a:r>
              <a:rPr lang="en-US" sz="2400" dirty="0"/>
              <a:t> </a:t>
            </a:r>
            <a:r>
              <a:rPr lang="en-US" sz="2400" dirty="0" err="1"/>
              <a:t>Shonagon</a:t>
            </a:r>
            <a:r>
              <a:rPr lang="en-US" sz="2400" dirty="0"/>
              <a:t>, a lady in waiting to the empress, wrote “The Pillow Book” with vivid details about court manners, amusements, décor, and dress</a:t>
            </a:r>
          </a:p>
          <a:p>
            <a:pPr algn="ctr"/>
            <a:r>
              <a:rPr lang="en-US" sz="2400" dirty="0"/>
              <a:t>Lady </a:t>
            </a:r>
            <a:r>
              <a:rPr lang="en-US" sz="2400" dirty="0" err="1"/>
              <a:t>Murasaki</a:t>
            </a:r>
            <a:r>
              <a:rPr lang="en-US" sz="2400" dirty="0"/>
              <a:t> Writes the World’s First Novel</a:t>
            </a:r>
          </a:p>
          <a:p>
            <a:pPr marL="342900" indent="-342900">
              <a:buFont typeface="Arial" panose="020B0604020202020204" pitchFamily="34" charset="0"/>
              <a:buChar char="•"/>
            </a:pPr>
            <a:r>
              <a:rPr lang="en-US" sz="2400" dirty="0"/>
              <a:t>She is </a:t>
            </a:r>
            <a:r>
              <a:rPr lang="en-US" sz="2400" dirty="0" err="1"/>
              <a:t>Shonagon’s</a:t>
            </a:r>
            <a:r>
              <a:rPr lang="en-US" sz="2400" dirty="0"/>
              <a:t> rival, the name of the book is “The Tale of </a:t>
            </a:r>
            <a:r>
              <a:rPr lang="en-US" sz="2400" dirty="0" err="1"/>
              <a:t>Genji</a:t>
            </a:r>
            <a:r>
              <a:rPr lang="en-US" sz="2400" dirty="0"/>
              <a:t>” written in 1010</a:t>
            </a:r>
          </a:p>
          <a:p>
            <a:pPr marL="342900" indent="-342900">
              <a:buFont typeface="Arial" panose="020B0604020202020204" pitchFamily="34" charset="0"/>
              <a:buChar char="•"/>
            </a:pPr>
            <a:r>
              <a:rPr lang="en-US" sz="2400" dirty="0"/>
              <a:t>She was also a lady in waiting, observing court</a:t>
            </a:r>
          </a:p>
          <a:p>
            <a:pPr algn="ctr"/>
            <a:r>
              <a:rPr lang="en-US" sz="2400" dirty="0"/>
              <a:t>Heian Poetry</a:t>
            </a:r>
          </a:p>
          <a:p>
            <a:pPr marL="342900" indent="-342900">
              <a:buFont typeface="Arial" panose="020B0604020202020204" pitchFamily="34" charset="0"/>
              <a:buChar char="•"/>
            </a:pPr>
            <a:r>
              <a:rPr lang="en-US" sz="2400" dirty="0"/>
              <a:t>The novel also includes 800 poems about the Heian court</a:t>
            </a:r>
          </a:p>
          <a:p>
            <a:pPr marL="342900" indent="-342900">
              <a:buFont typeface="Arial" panose="020B0604020202020204" pitchFamily="34" charset="0"/>
              <a:buChar char="•"/>
            </a:pPr>
            <a:r>
              <a:rPr lang="en-US" sz="2400" dirty="0"/>
              <a:t>They provide a detail portrait of life in the Japanese court</a:t>
            </a:r>
          </a:p>
          <a:p>
            <a:pPr marL="342900" indent="-342900">
              <a:buFont typeface="Arial" panose="020B0604020202020204" pitchFamily="34" charset="0"/>
              <a:buChar char="•"/>
            </a:pPr>
            <a:r>
              <a:rPr lang="en-US" sz="2400" dirty="0"/>
              <a:t>Romances like </a:t>
            </a:r>
            <a:r>
              <a:rPr lang="en-US" sz="2400" dirty="0" err="1"/>
              <a:t>Genji</a:t>
            </a:r>
            <a:r>
              <a:rPr lang="en-US" sz="2400" dirty="0"/>
              <a:t> lament that love does not last and beauty is soon gone</a:t>
            </a:r>
          </a:p>
        </p:txBody>
      </p:sp>
    </p:spTree>
    <p:extLst>
      <p:ext uri="{BB962C8B-B14F-4D97-AF65-F5344CB8AC3E}">
        <p14:creationId xmlns:p14="http://schemas.microsoft.com/office/powerpoint/2010/main" val="1858600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Japanese Culture in the Heian Period</a:t>
            </a:r>
          </a:p>
        </p:txBody>
      </p:sp>
      <p:pic>
        <p:nvPicPr>
          <p:cNvPr id="3" name="Picture 2" descr="HSWH_SC_L05_R116429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During the Heian period, the wealthy aristocracy established a refined world that led to achievements in art and literature.</a:t>
            </a:r>
          </a:p>
        </p:txBody>
      </p:sp>
    </p:spTree>
    <p:extLst>
      <p:ext uri="{BB962C8B-B14F-4D97-AF65-F5344CB8AC3E}">
        <p14:creationId xmlns:p14="http://schemas.microsoft.com/office/powerpoint/2010/main" val="1148150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25697"/>
            <a:ext cx="8594634" cy="461665"/>
          </a:xfrm>
          <a:prstGeom prst="rect">
            <a:avLst/>
          </a:prstGeom>
          <a:noFill/>
        </p:spPr>
        <p:txBody>
          <a:bodyPr vert="horz" wrap="square" rtlCol="0">
            <a:spAutoFit/>
          </a:bodyPr>
          <a:lstStyle/>
          <a:p>
            <a:pPr algn="ctr"/>
            <a:r>
              <a:rPr lang="en-US" sz="2400" b="1" dirty="0">
                <a:solidFill>
                  <a:srgbClr val="0072BC"/>
                </a:solidFill>
              </a:rPr>
              <a:t>Japan’s Feudal Age</a:t>
            </a:r>
          </a:p>
        </p:txBody>
      </p:sp>
      <p:sp>
        <p:nvSpPr>
          <p:cNvPr id="3" name="TextBox 2"/>
          <p:cNvSpPr txBox="1"/>
          <p:nvPr/>
        </p:nvSpPr>
        <p:spPr>
          <a:xfrm>
            <a:off x="279400" y="798648"/>
            <a:ext cx="8594634" cy="6001643"/>
          </a:xfrm>
          <a:prstGeom prst="rect">
            <a:avLst/>
          </a:prstGeom>
          <a:noFill/>
        </p:spPr>
        <p:txBody>
          <a:bodyPr vert="horz" wrap="square" rtlCol="0">
            <a:spAutoFit/>
          </a:bodyPr>
          <a:lstStyle/>
          <a:p>
            <a:pPr algn="ctr"/>
            <a:r>
              <a:rPr lang="en-US" sz="2400" dirty="0"/>
              <a:t>A Feudal Society Emerges</a:t>
            </a:r>
          </a:p>
          <a:p>
            <a:pPr marL="342900" indent="-342900">
              <a:buFont typeface="Arial" panose="020B0604020202020204" pitchFamily="34" charset="0"/>
              <a:buChar char="•"/>
            </a:pPr>
            <a:r>
              <a:rPr lang="en-US" sz="2400" dirty="0"/>
              <a:t>The emperor was only a figurehead. Real power was held by the Shogun, supreme military commander</a:t>
            </a:r>
          </a:p>
          <a:p>
            <a:pPr marL="342900" indent="-342900">
              <a:buFont typeface="Arial" panose="020B0604020202020204" pitchFamily="34" charset="0"/>
              <a:buChar char="•"/>
            </a:pPr>
            <a:r>
              <a:rPr lang="en-US" sz="2400" dirty="0"/>
              <a:t>Shoguns only held a small parcel of land, dividing other parcels of lands among other vassal lords named daimyo</a:t>
            </a:r>
          </a:p>
          <a:p>
            <a:pPr marL="342900" indent="-342900">
              <a:buFont typeface="Arial" panose="020B0604020202020204" pitchFamily="34" charset="0"/>
              <a:buChar char="•"/>
            </a:pPr>
            <a:r>
              <a:rPr lang="en-US" sz="2400" dirty="0"/>
              <a:t>Daimyos in turn granted smaller parcels of lands to samurai</a:t>
            </a:r>
          </a:p>
          <a:p>
            <a:pPr algn="ctr"/>
            <a:r>
              <a:rPr lang="en-US" sz="2400" dirty="0"/>
              <a:t>Bushido: Way of the Warrior</a:t>
            </a:r>
          </a:p>
          <a:p>
            <a:pPr marL="342900" indent="-342900">
              <a:buFont typeface="Arial" panose="020B0604020202020204" pitchFamily="34" charset="0"/>
              <a:buChar char="•"/>
            </a:pPr>
            <a:r>
              <a:rPr lang="en-US" sz="2400" dirty="0"/>
              <a:t>Samurai were heavily trained warriors who followed a code that emphasized honor, bravery, and absolute loyalty to one’s lord.</a:t>
            </a:r>
          </a:p>
          <a:p>
            <a:pPr marL="342900" indent="-342900">
              <a:buFont typeface="Arial" panose="020B0604020202020204" pitchFamily="34" charset="0"/>
              <a:buChar char="•"/>
            </a:pPr>
            <a:r>
              <a:rPr lang="en-US" sz="2400" dirty="0"/>
              <a:t>Bushido came from Zen Buddhism, Confucianism, and Shintoism</a:t>
            </a:r>
          </a:p>
          <a:p>
            <a:pPr marL="342900" indent="-342900">
              <a:buFont typeface="Arial" panose="020B0604020202020204" pitchFamily="34" charset="0"/>
              <a:buChar char="•"/>
            </a:pPr>
            <a:r>
              <a:rPr lang="en-US" sz="2400" dirty="0"/>
              <a:t>Samurai who betrayed the code or failed had to commit seppuku</a:t>
            </a:r>
          </a:p>
          <a:p>
            <a:pPr algn="ctr"/>
            <a:r>
              <a:rPr lang="en-US" sz="2400" dirty="0"/>
              <a:t>Women in Feudal Society</a:t>
            </a:r>
          </a:p>
          <a:p>
            <a:pPr marL="342900" indent="-342900">
              <a:buFont typeface="Arial" panose="020B0604020202020204" pitchFamily="34" charset="0"/>
              <a:buChar char="•"/>
            </a:pPr>
            <a:r>
              <a:rPr lang="en-US" sz="2400" dirty="0"/>
              <a:t>During the age of samurai the position of well born women declined. Unlike chivalry, in Japan women were not placed on a pedestal. She had to accept the same hardships as her husband and owe the same loyalty to his overlord</a:t>
            </a:r>
          </a:p>
        </p:txBody>
      </p:sp>
    </p:spTree>
    <p:extLst>
      <p:ext uri="{BB962C8B-B14F-4D97-AF65-F5344CB8AC3E}">
        <p14:creationId xmlns:p14="http://schemas.microsoft.com/office/powerpoint/2010/main" val="308409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404167"/>
            <a:ext cx="8559800" cy="461665"/>
          </a:xfrm>
          <a:prstGeom prst="rect">
            <a:avLst/>
          </a:prstGeom>
          <a:noFill/>
        </p:spPr>
        <p:txBody>
          <a:bodyPr vert="horz" wrap="square" rtlCol="0">
            <a:spAutoFit/>
          </a:bodyPr>
          <a:lstStyle/>
          <a:p>
            <a:pPr algn="ctr"/>
            <a:r>
              <a:rPr lang="en-US" sz="2400" b="1" dirty="0">
                <a:solidFill>
                  <a:srgbClr val="0072BC"/>
                </a:solidFill>
              </a:rPr>
              <a:t>Japan’s Feudal Age</a:t>
            </a:r>
          </a:p>
        </p:txBody>
      </p:sp>
      <p:sp>
        <p:nvSpPr>
          <p:cNvPr id="3" name="TextBox 2"/>
          <p:cNvSpPr txBox="1"/>
          <p:nvPr/>
        </p:nvSpPr>
        <p:spPr>
          <a:xfrm>
            <a:off x="279400" y="1051197"/>
            <a:ext cx="8559800" cy="5632311"/>
          </a:xfrm>
          <a:prstGeom prst="rect">
            <a:avLst/>
          </a:prstGeom>
          <a:noFill/>
        </p:spPr>
        <p:txBody>
          <a:bodyPr vert="horz" wrap="square" rtlCol="0">
            <a:spAutoFit/>
          </a:bodyPr>
          <a:lstStyle/>
          <a:p>
            <a:pPr lvl="0" algn="ctr"/>
            <a:r>
              <a:rPr lang="en-US" sz="2400" dirty="0">
                <a:solidFill>
                  <a:prstClr val="black"/>
                </a:solidFill>
              </a:rPr>
              <a:t>Other Classes</a:t>
            </a:r>
          </a:p>
          <a:p>
            <a:pPr marL="342900" lvl="0" indent="-342900">
              <a:buFont typeface="Arial" panose="020B0604020202020204" pitchFamily="34" charset="0"/>
              <a:buChar char="•"/>
            </a:pPr>
            <a:r>
              <a:rPr lang="en-US" sz="2400" dirty="0">
                <a:solidFill>
                  <a:prstClr val="black"/>
                </a:solidFill>
              </a:rPr>
              <a:t>After the nobility there was peasants, artisans, and merchants</a:t>
            </a:r>
          </a:p>
          <a:p>
            <a:pPr marL="342900" lvl="0" indent="-342900">
              <a:buFont typeface="Arial" panose="020B0604020202020204" pitchFamily="34" charset="0"/>
              <a:buChar char="•"/>
            </a:pPr>
            <a:r>
              <a:rPr lang="en-US" sz="2400" dirty="0">
                <a:solidFill>
                  <a:prstClr val="black"/>
                </a:solidFill>
              </a:rPr>
              <a:t>Peasants were 75% of the population</a:t>
            </a:r>
          </a:p>
          <a:p>
            <a:pPr marL="342900" lvl="0" indent="-342900">
              <a:buFont typeface="Arial" panose="020B0604020202020204" pitchFamily="34" charset="0"/>
              <a:buChar char="•"/>
            </a:pPr>
            <a:r>
              <a:rPr lang="en-US" sz="2400" dirty="0">
                <a:solidFill>
                  <a:prstClr val="black"/>
                </a:solidFill>
              </a:rPr>
              <a:t>Artisans such as armorers and sword makers provided goods for samurai</a:t>
            </a:r>
          </a:p>
          <a:p>
            <a:pPr marL="342900" lvl="0" indent="-342900">
              <a:buFont typeface="Arial" panose="020B0604020202020204" pitchFamily="34" charset="0"/>
              <a:buChar char="•"/>
            </a:pPr>
            <a:r>
              <a:rPr lang="en-US" sz="2400" dirty="0">
                <a:solidFill>
                  <a:prstClr val="black"/>
                </a:solidFill>
              </a:rPr>
              <a:t>Merchants had the lowest status of all but was more wealthy than peasants.  </a:t>
            </a:r>
          </a:p>
          <a:p>
            <a:pPr lvl="0" algn="ctr"/>
            <a:r>
              <a:rPr lang="en-US" sz="2400" dirty="0">
                <a:solidFill>
                  <a:prstClr val="black"/>
                </a:solidFill>
              </a:rPr>
              <a:t>Mongol Invaders Threaten Japan</a:t>
            </a:r>
          </a:p>
          <a:p>
            <a:pPr marL="342900" lvl="0" indent="-342900">
              <a:buFont typeface="Arial" panose="020B0604020202020204" pitchFamily="34" charset="0"/>
              <a:buChar char="•"/>
            </a:pPr>
            <a:r>
              <a:rPr lang="en-US" sz="2400" dirty="0">
                <a:solidFill>
                  <a:prstClr val="black"/>
                </a:solidFill>
              </a:rPr>
              <a:t>In 1274 Kublai Khan launches an invasion of Japan after the Japanese refuse to submit to his rule. </a:t>
            </a:r>
          </a:p>
          <a:p>
            <a:pPr marL="342900" lvl="0" indent="-342900">
              <a:buFont typeface="Arial" panose="020B0604020202020204" pitchFamily="34" charset="0"/>
              <a:buChar char="•"/>
            </a:pPr>
            <a:r>
              <a:rPr lang="en-US" sz="2400" dirty="0">
                <a:solidFill>
                  <a:prstClr val="black"/>
                </a:solidFill>
              </a:rPr>
              <a:t>30,000 troops arrive but a typhoon arrives shortly and destroys most of the ships</a:t>
            </a:r>
          </a:p>
          <a:p>
            <a:pPr marL="342900" lvl="0" indent="-342900">
              <a:buFont typeface="Arial" panose="020B0604020202020204" pitchFamily="34" charset="0"/>
              <a:buChar char="•"/>
            </a:pPr>
            <a:r>
              <a:rPr lang="en-US" sz="2400" dirty="0">
                <a:solidFill>
                  <a:prstClr val="black"/>
                </a:solidFill>
              </a:rPr>
              <a:t>In 1281 a much larger invasion force arrives but yet again another typhoon destroys it, making the Japanese believe that a divine wind ‘kamikaze’ saved them</a:t>
            </a:r>
          </a:p>
        </p:txBody>
      </p:sp>
    </p:spTree>
    <p:extLst>
      <p:ext uri="{BB962C8B-B14F-4D97-AF65-F5344CB8AC3E}">
        <p14:creationId xmlns:p14="http://schemas.microsoft.com/office/powerpoint/2010/main" val="104534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305" y="0"/>
            <a:ext cx="4267390" cy="67839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7301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Japan’s Feudal Age</a:t>
            </a:r>
          </a:p>
        </p:txBody>
      </p:sp>
      <p:pic>
        <p:nvPicPr>
          <p:cNvPr id="3" name="Picture 2" descr="HSWH_SC_L05_R116430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67691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In the 1100s, daimyo Yoshitsune Minamoto (center) appeals to the shogun for forgiveness after being defeated in battle. The shogun refused.</a:t>
            </a:r>
          </a:p>
        </p:txBody>
      </p:sp>
    </p:spTree>
    <p:extLst>
      <p:ext uri="{BB962C8B-B14F-4D97-AF65-F5344CB8AC3E}">
        <p14:creationId xmlns:p14="http://schemas.microsoft.com/office/powerpoint/2010/main" val="2397090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64737"/>
            <a:ext cx="8620760" cy="461665"/>
          </a:xfrm>
          <a:prstGeom prst="rect">
            <a:avLst/>
          </a:prstGeom>
          <a:noFill/>
        </p:spPr>
        <p:txBody>
          <a:bodyPr vert="horz" wrap="square" rtlCol="0">
            <a:spAutoFit/>
          </a:bodyPr>
          <a:lstStyle/>
          <a:p>
            <a:pPr algn="ctr"/>
            <a:r>
              <a:rPr lang="en-US" sz="2400" b="1" dirty="0">
                <a:solidFill>
                  <a:srgbClr val="0072BC"/>
                </a:solidFill>
              </a:rPr>
              <a:t>A United Japan</a:t>
            </a:r>
          </a:p>
        </p:txBody>
      </p:sp>
      <p:sp>
        <p:nvSpPr>
          <p:cNvPr id="3" name="TextBox 2"/>
          <p:cNvSpPr txBox="1"/>
          <p:nvPr/>
        </p:nvSpPr>
        <p:spPr>
          <a:xfrm>
            <a:off x="279400" y="737689"/>
            <a:ext cx="8620760" cy="6740307"/>
          </a:xfrm>
          <a:prstGeom prst="rect">
            <a:avLst/>
          </a:prstGeom>
          <a:noFill/>
        </p:spPr>
        <p:txBody>
          <a:bodyPr vert="horz" wrap="square" rtlCol="0">
            <a:spAutoFit/>
          </a:bodyPr>
          <a:lstStyle/>
          <a:p>
            <a:pPr algn="ctr"/>
            <a:r>
              <a:rPr lang="en-US" sz="2400" dirty="0"/>
              <a:t>Warriors Gradually Unite Japan</a:t>
            </a:r>
          </a:p>
          <a:p>
            <a:pPr marL="342900" indent="-342900">
              <a:buFont typeface="Arial" panose="020B0604020202020204" pitchFamily="34" charset="0"/>
              <a:buChar char="•"/>
            </a:pPr>
            <a:r>
              <a:rPr lang="en-US" sz="2400" dirty="0"/>
              <a:t>A commoner by birth, General </a:t>
            </a:r>
            <a:r>
              <a:rPr lang="en-US" sz="2400" dirty="0" err="1"/>
              <a:t>Toyotomi</a:t>
            </a:r>
            <a:r>
              <a:rPr lang="en-US" sz="2400" dirty="0"/>
              <a:t> </a:t>
            </a:r>
            <a:r>
              <a:rPr lang="en-US" sz="2400" dirty="0" err="1"/>
              <a:t>Hideyoshi</a:t>
            </a:r>
            <a:r>
              <a:rPr lang="en-US" sz="2400" dirty="0"/>
              <a:t> in 1590 takes over most of Japan</a:t>
            </a:r>
          </a:p>
          <a:p>
            <a:pPr marL="342900" indent="-342900">
              <a:buFont typeface="Arial" panose="020B0604020202020204" pitchFamily="34" charset="0"/>
              <a:buChar char="•"/>
            </a:pPr>
            <a:r>
              <a:rPr lang="en-US" sz="2400" dirty="0"/>
              <a:t>He will then try and fail to take over Korea </a:t>
            </a:r>
          </a:p>
          <a:p>
            <a:pPr marL="342900" indent="-342900">
              <a:buFont typeface="Arial" panose="020B0604020202020204" pitchFamily="34" charset="0"/>
              <a:buChar char="•"/>
            </a:pPr>
            <a:r>
              <a:rPr lang="en-US" sz="2400" dirty="0"/>
              <a:t>After his death Daimyo Tokugawa </a:t>
            </a:r>
            <a:r>
              <a:rPr lang="en-US" sz="2400" dirty="0" err="1"/>
              <a:t>Ieyasu</a:t>
            </a:r>
            <a:r>
              <a:rPr lang="en-US" sz="2400" dirty="0"/>
              <a:t> will take over Japan</a:t>
            </a:r>
          </a:p>
          <a:p>
            <a:pPr algn="ctr"/>
            <a:r>
              <a:rPr lang="en-US" sz="2400" dirty="0"/>
              <a:t>Centralized Feudalism</a:t>
            </a:r>
          </a:p>
          <a:p>
            <a:pPr marL="342900" indent="-342900">
              <a:buFont typeface="Arial" panose="020B0604020202020204" pitchFamily="34" charset="0"/>
              <a:buChar char="•"/>
            </a:pPr>
            <a:r>
              <a:rPr lang="en-US" sz="2400" dirty="0"/>
              <a:t>In 1603 Tokugawa will be named Shogun and his shogunate will last until 1868</a:t>
            </a:r>
          </a:p>
          <a:p>
            <a:pPr marL="342900" indent="-342900">
              <a:buFont typeface="Arial" panose="020B0604020202020204" pitchFamily="34" charset="0"/>
              <a:buChar char="•"/>
            </a:pPr>
            <a:r>
              <a:rPr lang="en-US" sz="2400" dirty="0"/>
              <a:t>The shogunate will impose a central govt. control on Japan but keep the outward forms of feudal society. This is called centralized feudalism </a:t>
            </a:r>
          </a:p>
          <a:p>
            <a:pPr marL="342900" indent="-342900">
              <a:buFont typeface="Arial" panose="020B0604020202020204" pitchFamily="34" charset="0"/>
              <a:buChar char="•"/>
            </a:pPr>
            <a:r>
              <a:rPr lang="en-US" sz="2400" dirty="0"/>
              <a:t>In order to control the daimyo they will require that they live in the capital for a year every other year</a:t>
            </a:r>
          </a:p>
          <a:p>
            <a:pPr marL="342900" indent="-342900">
              <a:buFont typeface="Arial" panose="020B0604020202020204" pitchFamily="34" charset="0"/>
              <a:buChar char="•"/>
            </a:pPr>
            <a:r>
              <a:rPr lang="en-US" sz="2400" dirty="0"/>
              <a:t>The daimyo families must live in the capital all year long</a:t>
            </a:r>
          </a:p>
          <a:p>
            <a:pPr marL="342900" indent="-342900">
              <a:buFont typeface="Arial" panose="020B0604020202020204" pitchFamily="34" charset="0"/>
              <a:buChar char="•"/>
            </a:pPr>
            <a:r>
              <a:rPr lang="en-US" sz="2400" dirty="0"/>
              <a:t>Only samurai could hold military position</a:t>
            </a:r>
          </a:p>
          <a:p>
            <a:pPr marL="342900" indent="-342900">
              <a:buFont typeface="Arial" panose="020B0604020202020204" pitchFamily="34" charset="0"/>
              <a:buChar char="•"/>
            </a:pPr>
            <a:r>
              <a:rPr lang="en-US" sz="2400" dirty="0"/>
              <a:t>Peasants could not leave the land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690102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629468" cy="461665"/>
          </a:xfrm>
          <a:prstGeom prst="rect">
            <a:avLst/>
          </a:prstGeom>
          <a:noFill/>
        </p:spPr>
        <p:txBody>
          <a:bodyPr vert="horz" wrap="square" rtlCol="0">
            <a:spAutoFit/>
          </a:bodyPr>
          <a:lstStyle/>
          <a:p>
            <a:pPr algn="ctr"/>
            <a:r>
              <a:rPr lang="en-US" sz="2400" b="1" dirty="0">
                <a:solidFill>
                  <a:srgbClr val="0072BC"/>
                </a:solidFill>
              </a:rPr>
              <a:t>A United Japan</a:t>
            </a:r>
          </a:p>
        </p:txBody>
      </p:sp>
      <p:sp>
        <p:nvSpPr>
          <p:cNvPr id="3" name="TextBox 2"/>
          <p:cNvSpPr txBox="1"/>
          <p:nvPr/>
        </p:nvSpPr>
        <p:spPr>
          <a:xfrm>
            <a:off x="279399" y="1460500"/>
            <a:ext cx="8629469" cy="3785652"/>
          </a:xfrm>
          <a:prstGeom prst="rect">
            <a:avLst/>
          </a:prstGeom>
          <a:noFill/>
        </p:spPr>
        <p:txBody>
          <a:bodyPr vert="horz" wrap="square" rtlCol="0">
            <a:spAutoFit/>
          </a:bodyPr>
          <a:lstStyle/>
          <a:p>
            <a:pPr lvl="0" algn="ctr"/>
            <a:r>
              <a:rPr lang="en-US" sz="2400" dirty="0">
                <a:solidFill>
                  <a:prstClr val="black"/>
                </a:solidFill>
              </a:rPr>
              <a:t>A Booming Economy</a:t>
            </a:r>
          </a:p>
          <a:p>
            <a:pPr marL="342900" lvl="0" indent="-342900">
              <a:buFont typeface="Arial" panose="020B0604020202020204" pitchFamily="34" charset="0"/>
              <a:buChar char="•"/>
            </a:pPr>
            <a:r>
              <a:rPr lang="en-US" sz="2400" dirty="0">
                <a:solidFill>
                  <a:prstClr val="black"/>
                </a:solidFill>
              </a:rPr>
              <a:t>With peace coming back trade and agriculture improve</a:t>
            </a:r>
          </a:p>
          <a:p>
            <a:pPr marL="342900" lvl="0" indent="-342900">
              <a:buFont typeface="Arial" panose="020B0604020202020204" pitchFamily="34" charset="0"/>
              <a:buChar char="•"/>
            </a:pPr>
            <a:r>
              <a:rPr lang="en-US" sz="2400" dirty="0">
                <a:solidFill>
                  <a:prstClr val="black"/>
                </a:solidFill>
              </a:rPr>
              <a:t>New techniques will increase the food supply</a:t>
            </a:r>
          </a:p>
          <a:p>
            <a:pPr marL="342900" lvl="0" indent="-342900">
              <a:buFont typeface="Arial" panose="020B0604020202020204" pitchFamily="34" charset="0"/>
              <a:buChar char="•"/>
            </a:pPr>
            <a:r>
              <a:rPr lang="en-US" sz="2400" dirty="0">
                <a:solidFill>
                  <a:prstClr val="black"/>
                </a:solidFill>
              </a:rPr>
              <a:t>Edo (Tokyo) the capital will grow because artisans will be needed to supply the needs of all the daimyos</a:t>
            </a:r>
          </a:p>
          <a:p>
            <a:pPr marL="342900" lvl="0" indent="-342900">
              <a:buFont typeface="Arial" panose="020B0604020202020204" pitchFamily="34" charset="0"/>
              <a:buChar char="•"/>
            </a:pPr>
            <a:r>
              <a:rPr lang="en-US" sz="2400" dirty="0">
                <a:solidFill>
                  <a:prstClr val="black"/>
                </a:solidFill>
              </a:rPr>
              <a:t>With daimyos traveling every year a demand will appear for food and lodgings for them on the way to the capital</a:t>
            </a:r>
          </a:p>
          <a:p>
            <a:pPr marL="342900" lvl="0" indent="-342900">
              <a:buFont typeface="Arial" panose="020B0604020202020204" pitchFamily="34" charset="0"/>
              <a:buChar char="•"/>
            </a:pPr>
            <a:r>
              <a:rPr lang="en-US" sz="2400" dirty="0">
                <a:solidFill>
                  <a:prstClr val="black"/>
                </a:solidFill>
              </a:rPr>
              <a:t>Merchants will gain influence among the nobility by lending money to them, some even marrying their daughters to samurai so that their grandchildren will be samurai</a:t>
            </a:r>
          </a:p>
        </p:txBody>
      </p:sp>
    </p:spTree>
    <p:extLst>
      <p:ext uri="{BB962C8B-B14F-4D97-AF65-F5344CB8AC3E}">
        <p14:creationId xmlns:p14="http://schemas.microsoft.com/office/powerpoint/2010/main" val="1583061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A United Japan</a:t>
            </a:r>
          </a:p>
        </p:txBody>
      </p:sp>
      <p:pic>
        <p:nvPicPr>
          <p:cNvPr id="3" name="Picture 2" descr="HSWH_SC_L05_R116430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4356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After the Battle of Sekigahara in 1600, Tokugawa Ieyasau seized control of central Japan. He used strict administrative regulations to control anyone who challenged his power.</a:t>
            </a:r>
          </a:p>
        </p:txBody>
      </p:sp>
    </p:spTree>
    <p:extLst>
      <p:ext uri="{BB962C8B-B14F-4D97-AF65-F5344CB8AC3E}">
        <p14:creationId xmlns:p14="http://schemas.microsoft.com/office/powerpoint/2010/main" val="3678665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99571"/>
            <a:ext cx="8594634" cy="461665"/>
          </a:xfrm>
          <a:prstGeom prst="rect">
            <a:avLst/>
          </a:prstGeom>
          <a:noFill/>
        </p:spPr>
        <p:txBody>
          <a:bodyPr vert="horz" wrap="square" rtlCol="0">
            <a:spAutoFit/>
          </a:bodyPr>
          <a:lstStyle/>
          <a:p>
            <a:pPr algn="ctr"/>
            <a:r>
              <a:rPr lang="en-US" sz="2400" b="1" dirty="0">
                <a:solidFill>
                  <a:srgbClr val="0072BC"/>
                </a:solidFill>
              </a:rPr>
              <a:t>Japanese Feudal Culture Evolves</a:t>
            </a:r>
          </a:p>
        </p:txBody>
      </p:sp>
      <p:sp>
        <p:nvSpPr>
          <p:cNvPr id="3" name="TextBox 2"/>
          <p:cNvSpPr txBox="1"/>
          <p:nvPr/>
        </p:nvSpPr>
        <p:spPr>
          <a:xfrm>
            <a:off x="462280" y="682846"/>
            <a:ext cx="8411754" cy="6740307"/>
          </a:xfrm>
          <a:prstGeom prst="rect">
            <a:avLst/>
          </a:prstGeom>
          <a:noFill/>
        </p:spPr>
        <p:txBody>
          <a:bodyPr vert="horz" wrap="square" rtlCol="0">
            <a:spAutoFit/>
          </a:bodyPr>
          <a:lstStyle/>
          <a:p>
            <a:pPr algn="ctr"/>
            <a:r>
              <a:rPr lang="en-US" sz="2400" dirty="0"/>
              <a:t>Zen Beliefs</a:t>
            </a:r>
          </a:p>
          <a:p>
            <a:pPr marL="342900" indent="-342900">
              <a:buFont typeface="Arial" panose="020B0604020202020204" pitchFamily="34" charset="0"/>
              <a:buChar char="•"/>
            </a:pPr>
            <a:r>
              <a:rPr lang="en-US" sz="2400" dirty="0"/>
              <a:t>Zen has contradictory traditions </a:t>
            </a:r>
          </a:p>
          <a:p>
            <a:pPr marL="342900" indent="-342900">
              <a:buFont typeface="Arial" panose="020B0604020202020204" pitchFamily="34" charset="0"/>
              <a:buChar char="•"/>
            </a:pPr>
            <a:r>
              <a:rPr lang="en-US" sz="2400"/>
              <a:t>Great scholars, </a:t>
            </a:r>
            <a:r>
              <a:rPr lang="en-US" sz="2400" dirty="0"/>
              <a:t>but valued the uncluttered mind and the moment on “non-knowing”</a:t>
            </a:r>
          </a:p>
          <a:p>
            <a:pPr marL="342900" indent="-342900">
              <a:buFont typeface="Arial" panose="020B0604020202020204" pitchFamily="34" charset="0"/>
              <a:buChar char="•"/>
            </a:pPr>
            <a:r>
              <a:rPr lang="en-US" sz="2400" dirty="0"/>
              <a:t>They stressed compassion but samurais fought to kill</a:t>
            </a:r>
          </a:p>
          <a:p>
            <a:pPr marL="342900" indent="-342900">
              <a:buFont typeface="Arial" panose="020B0604020202020204" pitchFamily="34" charset="0"/>
              <a:buChar char="•"/>
            </a:pPr>
            <a:r>
              <a:rPr lang="en-US" sz="2400" dirty="0"/>
              <a:t>Zen believe enlightenment could be reached through meditation and precise performance of everyday tasks</a:t>
            </a:r>
          </a:p>
          <a:p>
            <a:pPr algn="ctr"/>
            <a:r>
              <a:rPr lang="en-US" sz="2400" dirty="0"/>
              <a:t>Artistic Traditions Change</a:t>
            </a:r>
          </a:p>
          <a:p>
            <a:pPr marL="342900" indent="-342900">
              <a:buFont typeface="Arial" panose="020B0604020202020204" pitchFamily="34" charset="0"/>
              <a:buChar char="•"/>
            </a:pPr>
            <a:r>
              <a:rPr lang="en-US" sz="2400" dirty="0"/>
              <a:t>Under the </a:t>
            </a:r>
            <a:r>
              <a:rPr lang="en-US" sz="2400" dirty="0" err="1"/>
              <a:t>Tokugawas</a:t>
            </a:r>
            <a:r>
              <a:rPr lang="en-US" sz="2400" dirty="0"/>
              <a:t> sophisticated nobles will mix with urban middle class in Edo and Osaka. The urbanites will emphasize luxuries and pleasures and be different from feudal culture that dominated Japan</a:t>
            </a:r>
          </a:p>
          <a:p>
            <a:pPr lvl="0" algn="ctr"/>
            <a:r>
              <a:rPr lang="en-US" sz="2400" dirty="0">
                <a:solidFill>
                  <a:prstClr val="black"/>
                </a:solidFill>
              </a:rPr>
              <a:t>New Drama Develops</a:t>
            </a:r>
          </a:p>
          <a:p>
            <a:pPr marL="342900" lvl="0" indent="-342900">
              <a:buFont typeface="Arial" panose="020B0604020202020204" pitchFamily="34" charset="0"/>
              <a:buChar char="•"/>
            </a:pPr>
            <a:r>
              <a:rPr lang="en-US" sz="2400" dirty="0">
                <a:solidFill>
                  <a:prstClr val="black"/>
                </a:solidFill>
              </a:rPr>
              <a:t>1300’s had Noh plays, ritualized slow plays where movements had meaning, actors wore masks and stories were of fairy tales, Buddhist themes, or daimyo struggles between each other</a:t>
            </a:r>
          </a:p>
          <a:p>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880898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Learning Objectives</a:t>
            </a:r>
          </a:p>
        </p:txBody>
      </p:sp>
      <p:sp>
        <p:nvSpPr>
          <p:cNvPr id="5" name="TextBox 4"/>
          <p:cNvSpPr txBox="1"/>
          <p:nvPr/>
        </p:nvSpPr>
        <p:spPr>
          <a:xfrm>
            <a:off x="279400" y="2032000"/>
            <a:ext cx="7620000" cy="2308324"/>
          </a:xfrm>
          <a:prstGeom prst="rect">
            <a:avLst/>
          </a:prstGeom>
          <a:noFill/>
        </p:spPr>
        <p:txBody>
          <a:bodyPr vert="horz" rtlCol="0">
            <a:spAutoFit/>
          </a:bodyPr>
          <a:lstStyle/>
          <a:p>
            <a:pPr marL="342900" indent="-342900">
              <a:buChar char="•"/>
            </a:pPr>
            <a:r>
              <a:rPr lang="en-US" sz="2400" dirty="0"/>
              <a:t>Explain how geography set Japan apart.</a:t>
            </a:r>
          </a:p>
          <a:p>
            <a:pPr marL="342900" indent="-342900">
              <a:buChar char="•"/>
            </a:pPr>
            <a:r>
              <a:rPr lang="en-US" sz="2400" dirty="0"/>
              <a:t>Understand how China influenced Japan, and describe the Heian period.</a:t>
            </a:r>
          </a:p>
          <a:p>
            <a:pPr marL="342900" indent="-342900">
              <a:buChar char="•"/>
            </a:pPr>
            <a:r>
              <a:rPr lang="en-US" sz="2400" dirty="0"/>
              <a:t>Summarize the Japanese feudal system.</a:t>
            </a:r>
          </a:p>
          <a:p>
            <a:pPr marL="342900" indent="-342900">
              <a:buChar char="•"/>
            </a:pPr>
            <a:r>
              <a:rPr lang="en-US" sz="2400" dirty="0"/>
              <a:t>Explain how the </a:t>
            </a:r>
            <a:r>
              <a:rPr lang="en-US" sz="2400" dirty="0" err="1"/>
              <a:t>Tokugawas</a:t>
            </a:r>
            <a:r>
              <a:rPr lang="en-US" sz="2400" dirty="0"/>
              <a:t> united Japan.</a:t>
            </a:r>
          </a:p>
          <a:p>
            <a:pPr marL="342900" indent="-342900">
              <a:buChar char="•"/>
            </a:pPr>
            <a:r>
              <a:rPr lang="en-US" sz="2400" dirty="0"/>
              <a:t>Identify how Zen Buddhism shaped culture in Japan.</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Civilizations of Asia  (500-1650)</a:t>
            </a:r>
            <a:r>
              <a:rPr lang="en-US" sz="2400" dirty="0">
                <a:solidFill>
                  <a:srgbClr val="DA0202"/>
                </a:solidFill>
              </a:rPr>
              <a:t> </a:t>
            </a:r>
          </a:p>
          <a:p>
            <a:r>
              <a:rPr lang="en-US" sz="2400" b="1" dirty="0"/>
              <a:t>Topic 3 Lesson 5 </a:t>
            </a:r>
            <a:r>
              <a:rPr lang="en-US" sz="2400" dirty="0"/>
              <a:t>The Island Kingdom of Japan </a:t>
            </a:r>
          </a:p>
        </p:txBody>
      </p:sp>
    </p:spTree>
    <p:extLst>
      <p:ext uri="{BB962C8B-B14F-4D97-AF65-F5344CB8AC3E}">
        <p14:creationId xmlns:p14="http://schemas.microsoft.com/office/powerpoint/2010/main" val="4069611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98735"/>
            <a:ext cx="8629469" cy="461665"/>
          </a:xfrm>
          <a:prstGeom prst="rect">
            <a:avLst/>
          </a:prstGeom>
          <a:noFill/>
        </p:spPr>
        <p:txBody>
          <a:bodyPr vert="horz" wrap="square" rtlCol="0">
            <a:spAutoFit/>
          </a:bodyPr>
          <a:lstStyle/>
          <a:p>
            <a:pPr algn="ctr"/>
            <a:r>
              <a:rPr lang="en-US" sz="2400" b="1" dirty="0">
                <a:solidFill>
                  <a:srgbClr val="0072BC"/>
                </a:solidFill>
              </a:rPr>
              <a:t>Japanese Feudal Culture Evolves</a:t>
            </a:r>
          </a:p>
        </p:txBody>
      </p:sp>
      <p:sp>
        <p:nvSpPr>
          <p:cNvPr id="4" name="TextBox 3"/>
          <p:cNvSpPr txBox="1"/>
          <p:nvPr/>
        </p:nvSpPr>
        <p:spPr>
          <a:xfrm>
            <a:off x="279400" y="1036321"/>
            <a:ext cx="8568509" cy="5632311"/>
          </a:xfrm>
          <a:prstGeom prst="rect">
            <a:avLst/>
          </a:prstGeom>
          <a:noFill/>
        </p:spPr>
        <p:txBody>
          <a:bodyPr wrap="square" rtlCol="0">
            <a:spAutoFit/>
          </a:bodyPr>
          <a:lstStyle/>
          <a:p>
            <a:pPr lvl="0" algn="ctr"/>
            <a:r>
              <a:rPr lang="en-US" sz="2400" dirty="0">
                <a:solidFill>
                  <a:prstClr val="black"/>
                </a:solidFill>
              </a:rPr>
              <a:t>New Drama Develops</a:t>
            </a:r>
          </a:p>
          <a:p>
            <a:pPr marL="342900" lvl="0" indent="-342900">
              <a:buFont typeface="Arial" panose="020B0604020202020204" pitchFamily="34" charset="0"/>
              <a:buChar char="•"/>
            </a:pPr>
            <a:r>
              <a:rPr lang="en-US" sz="2400" dirty="0">
                <a:solidFill>
                  <a:prstClr val="black"/>
                </a:solidFill>
              </a:rPr>
              <a:t>In the 1600’s towns create Kabuki, plays that were comedies or melodramas but not as ritualized as Noh. They have colorful clothing, lively movement, and exaggerated facial expressions</a:t>
            </a:r>
          </a:p>
          <a:p>
            <a:pPr marL="342900" lvl="0" indent="-342900">
              <a:buFont typeface="Arial" panose="020B0604020202020204" pitchFamily="34" charset="0"/>
              <a:buChar char="•"/>
            </a:pPr>
            <a:r>
              <a:rPr lang="en-US" sz="2400" dirty="0" err="1">
                <a:solidFill>
                  <a:prstClr val="black"/>
                </a:solidFill>
              </a:rPr>
              <a:t>Bunraku</a:t>
            </a:r>
            <a:r>
              <a:rPr lang="en-US" sz="2400" dirty="0">
                <a:solidFill>
                  <a:prstClr val="black"/>
                </a:solidFill>
              </a:rPr>
              <a:t> are puppet plays also invented during this time and will be very popular with the middle class</a:t>
            </a:r>
          </a:p>
          <a:p>
            <a:pPr lvl="0" algn="ctr"/>
            <a:r>
              <a:rPr lang="en-US" sz="2400" dirty="0">
                <a:solidFill>
                  <a:prstClr val="black"/>
                </a:solidFill>
              </a:rPr>
              <a:t>Literature</a:t>
            </a:r>
          </a:p>
          <a:p>
            <a:pPr marL="342900" lvl="0" indent="-342900">
              <a:buFont typeface="Arial" panose="020B0604020202020204" pitchFamily="34" charset="0"/>
              <a:buChar char="•"/>
            </a:pPr>
            <a:r>
              <a:rPr lang="en-US" sz="2400" dirty="0">
                <a:solidFill>
                  <a:prstClr val="black"/>
                </a:solidFill>
              </a:rPr>
              <a:t>There will be prose written, usually dealing with Buddhist themes or conflicts between families</a:t>
            </a:r>
          </a:p>
          <a:p>
            <a:pPr marL="342900" lvl="0" indent="-342900">
              <a:buFont typeface="Arial" panose="020B0604020202020204" pitchFamily="34" charset="0"/>
              <a:buChar char="•"/>
            </a:pPr>
            <a:r>
              <a:rPr lang="en-US" sz="2400" dirty="0">
                <a:solidFill>
                  <a:prstClr val="black"/>
                </a:solidFill>
              </a:rPr>
              <a:t>Haikus will be invented at this time, 3 lines with 17 syllables </a:t>
            </a:r>
          </a:p>
          <a:p>
            <a:pPr lvl="0" algn="ctr"/>
            <a:r>
              <a:rPr lang="en-US" sz="2400" dirty="0">
                <a:solidFill>
                  <a:prstClr val="black"/>
                </a:solidFill>
              </a:rPr>
              <a:t>Painting and Printmaking</a:t>
            </a:r>
          </a:p>
          <a:p>
            <a:pPr marL="342900" lvl="0" indent="-342900">
              <a:buFont typeface="Arial" panose="020B0604020202020204" pitchFamily="34" charset="0"/>
              <a:buChar char="•"/>
            </a:pPr>
            <a:r>
              <a:rPr lang="en-US" sz="2400" dirty="0">
                <a:solidFill>
                  <a:prstClr val="black"/>
                </a:solidFill>
              </a:rPr>
              <a:t>Japanese painting will reflect Chinese influence but will develop their own styles</a:t>
            </a:r>
          </a:p>
          <a:p>
            <a:pPr marL="342900" lvl="0" indent="-342900">
              <a:buFont typeface="Arial" panose="020B0604020202020204" pitchFamily="34" charset="0"/>
              <a:buChar char="•"/>
            </a:pPr>
            <a:r>
              <a:rPr lang="en-US" sz="2400" dirty="0">
                <a:solidFill>
                  <a:prstClr val="black"/>
                </a:solidFill>
              </a:rPr>
              <a:t>In the 1600’s woodblock prints will be made to satisfy middle class taste and giving us an idea of town life in Japan</a:t>
            </a:r>
          </a:p>
        </p:txBody>
      </p:sp>
    </p:spTree>
    <p:extLst>
      <p:ext uri="{BB962C8B-B14F-4D97-AF65-F5344CB8AC3E}">
        <p14:creationId xmlns:p14="http://schemas.microsoft.com/office/powerpoint/2010/main" val="19245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Japanese Feudal Culture Evolves</a:t>
            </a:r>
          </a:p>
        </p:txBody>
      </p:sp>
      <p:pic>
        <p:nvPicPr>
          <p:cNvPr id="3" name="Picture 2" descr="HSWH_SC_L05_R116431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This painting, Flowers of the Four Seasons (ink and watercolor on gold leafed paper), by Shiko Watanabe (1683–1755) demonstrates the Zen ideal of subtle suggestion.</a:t>
            </a:r>
          </a:p>
        </p:txBody>
      </p:sp>
    </p:spTree>
    <p:extLst>
      <p:ext uri="{BB962C8B-B14F-4D97-AF65-F5344CB8AC3E}">
        <p14:creationId xmlns:p14="http://schemas.microsoft.com/office/powerpoint/2010/main" val="3065686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Japan’s Geography</a:t>
            </a:r>
          </a:p>
        </p:txBody>
      </p:sp>
      <p:sp>
        <p:nvSpPr>
          <p:cNvPr id="3" name="TextBox 2"/>
          <p:cNvSpPr txBox="1"/>
          <p:nvPr/>
        </p:nvSpPr>
        <p:spPr>
          <a:xfrm>
            <a:off x="279400" y="1460500"/>
            <a:ext cx="7620000" cy="3539430"/>
          </a:xfrm>
          <a:prstGeom prst="rect">
            <a:avLst/>
          </a:prstGeom>
          <a:noFill/>
        </p:spPr>
        <p:txBody>
          <a:bodyPr vert="horz" rtlCol="0">
            <a:spAutoFit/>
          </a:bodyPr>
          <a:lstStyle/>
          <a:p>
            <a:r>
              <a:rPr lang="en-US" sz="2800" dirty="0"/>
              <a:t>Why do tsunamis pose a great threat to Japan?</a:t>
            </a:r>
          </a:p>
          <a:p>
            <a:endParaRPr lang="en-US" sz="2800" dirty="0"/>
          </a:p>
          <a:p>
            <a:r>
              <a:rPr lang="en-US" sz="2800" dirty="0"/>
              <a:t>A.  They cause the Ring of Fire to get worse.</a:t>
            </a:r>
          </a:p>
          <a:p>
            <a:r>
              <a:rPr lang="en-US" sz="2800" dirty="0"/>
              <a:t>B.  They create hurricane strength winds that sweep inland into populated areas.</a:t>
            </a:r>
          </a:p>
          <a:p>
            <a:r>
              <a:rPr lang="en-US" sz="2800" dirty="0"/>
              <a:t>C.  They occur at the same time volcanoes erupt.</a:t>
            </a:r>
          </a:p>
          <a:p>
            <a:r>
              <a:rPr lang="en-US" sz="2800" dirty="0"/>
              <a:t>D.  They strike coastal areas where many Japanese live.</a:t>
            </a:r>
          </a:p>
        </p:txBody>
      </p:sp>
    </p:spTree>
    <p:extLst>
      <p:ext uri="{BB962C8B-B14F-4D97-AF65-F5344CB8AC3E}">
        <p14:creationId xmlns:p14="http://schemas.microsoft.com/office/powerpoint/2010/main" val="3649216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Early Japan</a:t>
            </a:r>
          </a:p>
        </p:txBody>
      </p:sp>
      <p:sp>
        <p:nvSpPr>
          <p:cNvPr id="3" name="TextBox 2"/>
          <p:cNvSpPr txBox="1"/>
          <p:nvPr/>
        </p:nvSpPr>
        <p:spPr>
          <a:xfrm>
            <a:off x="279400" y="1460500"/>
            <a:ext cx="8445500" cy="4401205"/>
          </a:xfrm>
          <a:prstGeom prst="rect">
            <a:avLst/>
          </a:prstGeom>
          <a:noFill/>
        </p:spPr>
        <p:txBody>
          <a:bodyPr vert="horz" wrap="square" rtlCol="0">
            <a:spAutoFit/>
          </a:bodyPr>
          <a:lstStyle/>
          <a:p>
            <a:r>
              <a:rPr lang="en-US" sz="2800" dirty="0"/>
              <a:t>How did the Yamato clan affect Japan in the long term?</a:t>
            </a:r>
          </a:p>
          <a:p>
            <a:endParaRPr lang="en-US" sz="2800" dirty="0"/>
          </a:p>
          <a:p>
            <a:r>
              <a:rPr lang="en-US" sz="2800" dirty="0"/>
              <a:t>A.  They developed Shinto and helped it spread to other countries.</a:t>
            </a:r>
          </a:p>
          <a:p>
            <a:r>
              <a:rPr lang="en-US" sz="2800" dirty="0"/>
              <a:t>B.  Their homeland became the center of Japanese government, and they established Japan’s only dynasty.</a:t>
            </a:r>
          </a:p>
          <a:p>
            <a:r>
              <a:rPr lang="en-US" sz="2800" dirty="0"/>
              <a:t>C.  They warred frequently with Korea and China, until finally defeating them.</a:t>
            </a:r>
          </a:p>
          <a:p>
            <a:r>
              <a:rPr lang="en-US" sz="2800" dirty="0"/>
              <a:t>D.  They sent Buddhist missionaries to Korea, where it became the national religion.</a:t>
            </a:r>
          </a:p>
        </p:txBody>
      </p:sp>
    </p:spTree>
    <p:extLst>
      <p:ext uri="{BB962C8B-B14F-4D97-AF65-F5344CB8AC3E}">
        <p14:creationId xmlns:p14="http://schemas.microsoft.com/office/powerpoint/2010/main" val="3352679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Chinese Influence in Japan</a:t>
            </a:r>
          </a:p>
        </p:txBody>
      </p:sp>
      <p:sp>
        <p:nvSpPr>
          <p:cNvPr id="3" name="TextBox 2"/>
          <p:cNvSpPr txBox="1"/>
          <p:nvPr/>
        </p:nvSpPr>
        <p:spPr>
          <a:xfrm>
            <a:off x="279399" y="1460500"/>
            <a:ext cx="8416925" cy="3970318"/>
          </a:xfrm>
          <a:prstGeom prst="rect">
            <a:avLst/>
          </a:prstGeom>
          <a:noFill/>
        </p:spPr>
        <p:txBody>
          <a:bodyPr vert="horz" wrap="square" rtlCol="0">
            <a:spAutoFit/>
          </a:bodyPr>
          <a:lstStyle/>
          <a:p>
            <a:r>
              <a:rPr lang="en-US" sz="2400" dirty="0"/>
              <a:t>W</a:t>
            </a:r>
            <a:r>
              <a:rPr lang="en-US" sz="2800" dirty="0"/>
              <a:t>hy did Japan adopt elements of Chinese society?</a:t>
            </a:r>
          </a:p>
          <a:p>
            <a:endParaRPr lang="en-US" sz="2800" dirty="0"/>
          </a:p>
          <a:p>
            <a:r>
              <a:rPr lang="en-US" sz="2800" dirty="0"/>
              <a:t>A.  They believed some Chinese practices were superior to theirs.</a:t>
            </a:r>
          </a:p>
          <a:p>
            <a:r>
              <a:rPr lang="en-US" sz="2800" dirty="0"/>
              <a:t>B.  The Chinese invaded Japan and forced their ways on the Japanese.</a:t>
            </a:r>
          </a:p>
          <a:p>
            <a:r>
              <a:rPr lang="en-US" sz="2800" dirty="0"/>
              <a:t>C.  The Koreans adopted Chinese customs first.</a:t>
            </a:r>
          </a:p>
          <a:p>
            <a:r>
              <a:rPr lang="en-US" sz="2800" dirty="0"/>
              <a:t>D.  Japanese society and government were failing and needed to be replaced.</a:t>
            </a:r>
          </a:p>
        </p:txBody>
      </p:sp>
    </p:spTree>
    <p:extLst>
      <p:ext uri="{BB962C8B-B14F-4D97-AF65-F5344CB8AC3E}">
        <p14:creationId xmlns:p14="http://schemas.microsoft.com/office/powerpoint/2010/main" val="3249955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Japanese Culture in the Heian Period</a:t>
            </a:r>
          </a:p>
        </p:txBody>
      </p:sp>
      <p:sp>
        <p:nvSpPr>
          <p:cNvPr id="3" name="TextBox 2"/>
          <p:cNvSpPr txBox="1"/>
          <p:nvPr/>
        </p:nvSpPr>
        <p:spPr>
          <a:xfrm>
            <a:off x="279400" y="1460500"/>
            <a:ext cx="8426450" cy="3970318"/>
          </a:xfrm>
          <a:prstGeom prst="rect">
            <a:avLst/>
          </a:prstGeom>
          <a:noFill/>
        </p:spPr>
        <p:txBody>
          <a:bodyPr vert="horz" wrap="square" rtlCol="0">
            <a:spAutoFit/>
          </a:bodyPr>
          <a:lstStyle/>
          <a:p>
            <a:r>
              <a:rPr lang="en-US" sz="2800" dirty="0"/>
              <a:t>Why did the Fujiwara have to use marriage to gain power?</a:t>
            </a:r>
          </a:p>
          <a:p>
            <a:endParaRPr lang="en-US" sz="2800" dirty="0"/>
          </a:p>
          <a:p>
            <a:r>
              <a:rPr lang="en-US" sz="2800" dirty="0"/>
              <a:t>A.  They could not perform traditional religious ceremonies.</a:t>
            </a:r>
          </a:p>
          <a:p>
            <a:r>
              <a:rPr lang="en-US" sz="2800" dirty="0"/>
              <a:t>B.  They could not produce great works of literature.</a:t>
            </a:r>
          </a:p>
          <a:p>
            <a:r>
              <a:rPr lang="en-US" sz="2800" dirty="0"/>
              <a:t>C.  Their heirs could not become emperors.</a:t>
            </a:r>
          </a:p>
          <a:p>
            <a:r>
              <a:rPr lang="en-US" sz="2800" dirty="0"/>
              <a:t>D.  Their marriages established elaborate rules of etiquette.</a:t>
            </a:r>
          </a:p>
        </p:txBody>
      </p:sp>
    </p:spTree>
    <p:extLst>
      <p:ext uri="{BB962C8B-B14F-4D97-AF65-F5344CB8AC3E}">
        <p14:creationId xmlns:p14="http://schemas.microsoft.com/office/powerpoint/2010/main" val="1739163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Japan’s Feudal Age</a:t>
            </a:r>
          </a:p>
        </p:txBody>
      </p:sp>
      <p:sp>
        <p:nvSpPr>
          <p:cNvPr id="3" name="TextBox 2"/>
          <p:cNvSpPr txBox="1"/>
          <p:nvPr/>
        </p:nvSpPr>
        <p:spPr>
          <a:xfrm>
            <a:off x="279399" y="1460500"/>
            <a:ext cx="8302625" cy="3970318"/>
          </a:xfrm>
          <a:prstGeom prst="rect">
            <a:avLst/>
          </a:prstGeom>
          <a:noFill/>
        </p:spPr>
        <p:txBody>
          <a:bodyPr vert="horz" wrap="square" rtlCol="0">
            <a:spAutoFit/>
          </a:bodyPr>
          <a:lstStyle/>
          <a:p>
            <a:r>
              <a:rPr lang="en-US" sz="2800" dirty="0"/>
              <a:t>Why did the shogun hold all the real power in the 1400s?</a:t>
            </a:r>
          </a:p>
          <a:p>
            <a:endParaRPr lang="en-US" sz="2800" dirty="0"/>
          </a:p>
          <a:p>
            <a:r>
              <a:rPr lang="en-US" sz="2800" dirty="0"/>
              <a:t>A.  The Emperor was not descended from other emperors.</a:t>
            </a:r>
          </a:p>
          <a:p>
            <a:r>
              <a:rPr lang="en-US" sz="2800" dirty="0"/>
              <a:t>B.  He controlled all the land in Japan.</a:t>
            </a:r>
          </a:p>
          <a:p>
            <a:r>
              <a:rPr lang="en-US" sz="2800" dirty="0"/>
              <a:t>C.  The samurai were unorganized and disloyal.</a:t>
            </a:r>
          </a:p>
          <a:p>
            <a:r>
              <a:rPr lang="en-US" sz="2800" dirty="0"/>
              <a:t>D.  Military strength was the only real power at the time.</a:t>
            </a:r>
          </a:p>
        </p:txBody>
      </p:sp>
    </p:spTree>
    <p:extLst>
      <p:ext uri="{BB962C8B-B14F-4D97-AF65-F5344CB8AC3E}">
        <p14:creationId xmlns:p14="http://schemas.microsoft.com/office/powerpoint/2010/main" val="3810806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A United Japan</a:t>
            </a:r>
          </a:p>
        </p:txBody>
      </p:sp>
      <p:sp>
        <p:nvSpPr>
          <p:cNvPr id="3" name="TextBox 2"/>
          <p:cNvSpPr txBox="1"/>
          <p:nvPr/>
        </p:nvSpPr>
        <p:spPr>
          <a:xfrm>
            <a:off x="279399" y="1460500"/>
            <a:ext cx="8474075" cy="3970318"/>
          </a:xfrm>
          <a:prstGeom prst="rect">
            <a:avLst/>
          </a:prstGeom>
          <a:noFill/>
        </p:spPr>
        <p:txBody>
          <a:bodyPr vert="horz" wrap="square" rtlCol="0">
            <a:spAutoFit/>
          </a:bodyPr>
          <a:lstStyle/>
          <a:p>
            <a:r>
              <a:rPr lang="en-US" sz="2800" dirty="0"/>
              <a:t>What was the main reason that the population of Japan increased after a central government was imposed?</a:t>
            </a:r>
          </a:p>
          <a:p>
            <a:endParaRPr lang="en-US" sz="2800" dirty="0"/>
          </a:p>
          <a:p>
            <a:r>
              <a:rPr lang="en-US" sz="2800" dirty="0"/>
              <a:t>A.  Fewer people died during constant warfare.</a:t>
            </a:r>
          </a:p>
          <a:p>
            <a:r>
              <a:rPr lang="en-US" sz="2800" dirty="0"/>
              <a:t>B.  People can travel freely from their homes to the capital.</a:t>
            </a:r>
          </a:p>
          <a:p>
            <a:r>
              <a:rPr lang="en-US" sz="2800" dirty="0"/>
              <a:t>C.  Agriculture improved due to lack of war.</a:t>
            </a:r>
          </a:p>
          <a:p>
            <a:r>
              <a:rPr lang="en-US" sz="2800" dirty="0"/>
              <a:t>D.  Merchants began to lend money to daimyo and samurai.</a:t>
            </a:r>
          </a:p>
        </p:txBody>
      </p:sp>
    </p:spTree>
    <p:extLst>
      <p:ext uri="{BB962C8B-B14F-4D97-AF65-F5344CB8AC3E}">
        <p14:creationId xmlns:p14="http://schemas.microsoft.com/office/powerpoint/2010/main" val="1513894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Japanese Feudal Culture Evolves</a:t>
            </a:r>
          </a:p>
        </p:txBody>
      </p:sp>
      <p:sp>
        <p:nvSpPr>
          <p:cNvPr id="3" name="TextBox 2"/>
          <p:cNvSpPr txBox="1"/>
          <p:nvPr/>
        </p:nvSpPr>
        <p:spPr>
          <a:xfrm>
            <a:off x="279399" y="1460500"/>
            <a:ext cx="8493125" cy="3108543"/>
          </a:xfrm>
          <a:prstGeom prst="rect">
            <a:avLst/>
          </a:prstGeom>
          <a:noFill/>
        </p:spPr>
        <p:txBody>
          <a:bodyPr vert="horz" wrap="square" rtlCol="0">
            <a:spAutoFit/>
          </a:bodyPr>
          <a:lstStyle/>
          <a:p>
            <a:r>
              <a:rPr lang="en-US" sz="2800" dirty="0"/>
              <a:t>Why did new artistic traditions most likely develop following the end of the earlier feudal period of warfare?</a:t>
            </a:r>
          </a:p>
          <a:p>
            <a:endParaRPr lang="en-US" sz="2800" dirty="0"/>
          </a:p>
          <a:p>
            <a:r>
              <a:rPr lang="en-US" sz="2800" dirty="0"/>
              <a:t>A.  These traditions came out of military culture.</a:t>
            </a:r>
          </a:p>
          <a:p>
            <a:r>
              <a:rPr lang="en-US" sz="2800" dirty="0"/>
              <a:t>B.  People now found time and money for the arts.</a:t>
            </a:r>
          </a:p>
          <a:p>
            <a:r>
              <a:rPr lang="en-US" sz="2800" dirty="0"/>
              <a:t>C.  They were an extension of control of the population.</a:t>
            </a:r>
          </a:p>
          <a:p>
            <a:r>
              <a:rPr lang="en-US" sz="2800" dirty="0"/>
              <a:t>D.  They appealed to the lawless nature of the Japanese.</a:t>
            </a:r>
          </a:p>
        </p:txBody>
      </p:sp>
    </p:spTree>
    <p:extLst>
      <p:ext uri="{BB962C8B-B14F-4D97-AF65-F5344CB8AC3E}">
        <p14:creationId xmlns:p14="http://schemas.microsoft.com/office/powerpoint/2010/main" val="1748641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173335"/>
            <a:ext cx="8664303" cy="461665"/>
          </a:xfrm>
          <a:prstGeom prst="rect">
            <a:avLst/>
          </a:prstGeom>
          <a:noFill/>
        </p:spPr>
        <p:txBody>
          <a:bodyPr vert="horz" wrap="square" rtlCol="0">
            <a:spAutoFit/>
          </a:bodyPr>
          <a:lstStyle/>
          <a:p>
            <a:pPr algn="ctr"/>
            <a:r>
              <a:rPr lang="en-US" sz="2400" b="1" dirty="0">
                <a:solidFill>
                  <a:srgbClr val="0072BC"/>
                </a:solidFill>
              </a:rPr>
              <a:t>Japan’s Geography</a:t>
            </a:r>
          </a:p>
        </p:txBody>
      </p:sp>
      <p:sp>
        <p:nvSpPr>
          <p:cNvPr id="3" name="TextBox 2"/>
          <p:cNvSpPr txBox="1"/>
          <p:nvPr/>
        </p:nvSpPr>
        <p:spPr>
          <a:xfrm>
            <a:off x="279399" y="859608"/>
            <a:ext cx="8664302" cy="5632311"/>
          </a:xfrm>
          <a:prstGeom prst="rect">
            <a:avLst/>
          </a:prstGeom>
          <a:noFill/>
        </p:spPr>
        <p:txBody>
          <a:bodyPr vert="horz" wrap="square" rtlCol="0">
            <a:spAutoFit/>
          </a:bodyPr>
          <a:lstStyle/>
          <a:p>
            <a:pPr algn="ctr"/>
            <a:r>
              <a:rPr lang="en-US" sz="2400" dirty="0"/>
              <a:t>A Mountainous Land</a:t>
            </a:r>
          </a:p>
          <a:p>
            <a:pPr marL="342900" indent="-342900">
              <a:buFont typeface="Arial" panose="020B0604020202020204" pitchFamily="34" charset="0"/>
              <a:buChar char="•"/>
            </a:pPr>
            <a:r>
              <a:rPr lang="en-US" sz="2400" dirty="0"/>
              <a:t>Too mountainous to farm, early people settled in the valleys and plains</a:t>
            </a:r>
          </a:p>
          <a:p>
            <a:pPr algn="ctr"/>
            <a:r>
              <a:rPr lang="en-US" sz="2400" dirty="0"/>
              <a:t>The Sea Sets Japan Apart</a:t>
            </a:r>
          </a:p>
          <a:p>
            <a:pPr marL="342900" indent="-342900">
              <a:buFont typeface="Arial" panose="020B0604020202020204" pitchFamily="34" charset="0"/>
              <a:buChar char="•"/>
            </a:pPr>
            <a:r>
              <a:rPr lang="en-US" sz="2400" dirty="0"/>
              <a:t>Japan is far away from China to be conquered but close enough to learn from Korea and China. This allows them to choose what they learn from China</a:t>
            </a:r>
          </a:p>
          <a:p>
            <a:pPr marL="342900" indent="-342900">
              <a:buFont typeface="Arial" panose="020B0604020202020204" pitchFamily="34" charset="0"/>
              <a:buChar char="•"/>
            </a:pPr>
            <a:r>
              <a:rPr lang="en-US" sz="2400" dirty="0"/>
              <a:t>The seas also provide food and also served as a link with the other Japanese islands. It also helped with trade</a:t>
            </a:r>
          </a:p>
          <a:p>
            <a:pPr algn="ctr"/>
            <a:r>
              <a:rPr lang="en-US" sz="2400" dirty="0"/>
              <a:t>The Pacific Ring of Fire</a:t>
            </a:r>
          </a:p>
          <a:p>
            <a:pPr marL="342900" indent="-342900">
              <a:buFont typeface="Arial" panose="020B0604020202020204" pitchFamily="34" charset="0"/>
              <a:buChar char="•"/>
            </a:pPr>
            <a:r>
              <a:rPr lang="en-US" sz="2400" dirty="0"/>
              <a:t>This area is subject to frequent earthquakes and volcanoes </a:t>
            </a:r>
          </a:p>
          <a:p>
            <a:pPr marL="342900" indent="-342900">
              <a:buFont typeface="Arial" panose="020B0604020202020204" pitchFamily="34" charset="0"/>
              <a:buChar char="•"/>
            </a:pPr>
            <a:r>
              <a:rPr lang="en-US" sz="2400" dirty="0"/>
              <a:t>Underwater earthquakes can cause tsunamis which are tidal waves</a:t>
            </a:r>
          </a:p>
          <a:p>
            <a:pPr marL="342900" indent="-342900">
              <a:buFont typeface="Arial" panose="020B0604020202020204" pitchFamily="34" charset="0"/>
              <a:buChar char="•"/>
            </a:pPr>
            <a:r>
              <a:rPr lang="en-US" sz="2400" dirty="0"/>
              <a:t>The Japanese will come to fear and respect the dramatic forces of nature</a:t>
            </a:r>
          </a:p>
        </p:txBody>
      </p:sp>
    </p:spTree>
    <p:extLst>
      <p:ext uri="{BB962C8B-B14F-4D97-AF65-F5344CB8AC3E}">
        <p14:creationId xmlns:p14="http://schemas.microsoft.com/office/powerpoint/2010/main" val="3941143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551090" cy="461665"/>
          </a:xfrm>
          <a:prstGeom prst="rect">
            <a:avLst/>
          </a:prstGeom>
          <a:noFill/>
        </p:spPr>
        <p:txBody>
          <a:bodyPr vert="horz" wrap="square" rtlCol="0">
            <a:spAutoFit/>
          </a:bodyPr>
          <a:lstStyle/>
          <a:p>
            <a:pPr algn="ctr"/>
            <a:r>
              <a:rPr lang="en-US" sz="2400" b="1" dirty="0">
                <a:solidFill>
                  <a:srgbClr val="0072BC"/>
                </a:solidFill>
              </a:rPr>
              <a:t>Japan’s Geography</a:t>
            </a:r>
          </a:p>
        </p:txBody>
      </p:sp>
      <p:pic>
        <p:nvPicPr>
          <p:cNvPr id="3" name="Picture 2" descr="HSWH_SC_L05_M0036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0999" y="1262743"/>
            <a:ext cx="8449491" cy="4439557"/>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Japan is located on an archipelago. In addition to its four main islands, Japan includes over 3,000 smaller ones. Analyze Maps Explain how two geographic features might have influenced Japanese life.</a:t>
            </a:r>
          </a:p>
        </p:txBody>
      </p:sp>
    </p:spTree>
    <p:extLst>
      <p:ext uri="{BB962C8B-B14F-4D97-AF65-F5344CB8AC3E}">
        <p14:creationId xmlns:p14="http://schemas.microsoft.com/office/powerpoint/2010/main" val="3611588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Japan’s Geography</a:t>
            </a:r>
          </a:p>
        </p:txBody>
      </p:sp>
      <p:pic>
        <p:nvPicPr>
          <p:cNvPr id="3" name="Picture 2" descr="HSWH_SC_L05_R1164167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Japan has experienced many tsunamis, which are caused by earthquakes in the sea floor that send out huge surges of water that come ashore with destructive force.</a:t>
            </a:r>
          </a:p>
        </p:txBody>
      </p:sp>
    </p:spTree>
    <p:extLst>
      <p:ext uri="{BB962C8B-B14F-4D97-AF65-F5344CB8AC3E}">
        <p14:creationId xmlns:p14="http://schemas.microsoft.com/office/powerpoint/2010/main" val="190583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73335"/>
            <a:ext cx="8568509" cy="461665"/>
          </a:xfrm>
          <a:prstGeom prst="rect">
            <a:avLst/>
          </a:prstGeom>
          <a:noFill/>
        </p:spPr>
        <p:txBody>
          <a:bodyPr vert="horz" wrap="square" rtlCol="0">
            <a:spAutoFit/>
          </a:bodyPr>
          <a:lstStyle/>
          <a:p>
            <a:pPr algn="ctr"/>
            <a:r>
              <a:rPr lang="en-US" sz="2400" b="1" dirty="0">
                <a:solidFill>
                  <a:srgbClr val="0072BC"/>
                </a:solidFill>
              </a:rPr>
              <a:t>Early Japan</a:t>
            </a:r>
          </a:p>
        </p:txBody>
      </p:sp>
      <p:sp>
        <p:nvSpPr>
          <p:cNvPr id="3" name="TextBox 2"/>
          <p:cNvSpPr txBox="1"/>
          <p:nvPr/>
        </p:nvSpPr>
        <p:spPr>
          <a:xfrm>
            <a:off x="279400" y="860335"/>
            <a:ext cx="8568509" cy="6001643"/>
          </a:xfrm>
          <a:prstGeom prst="rect">
            <a:avLst/>
          </a:prstGeom>
          <a:noFill/>
        </p:spPr>
        <p:txBody>
          <a:bodyPr vert="horz" wrap="square" rtlCol="0">
            <a:spAutoFit/>
          </a:bodyPr>
          <a:lstStyle/>
          <a:p>
            <a:pPr algn="ctr"/>
            <a:r>
              <a:rPr lang="en-US" sz="2400" dirty="0"/>
              <a:t>The Yamato Clan</a:t>
            </a:r>
          </a:p>
          <a:p>
            <a:pPr marL="342900" indent="-342900">
              <a:buFont typeface="Arial" panose="020B0604020202020204" pitchFamily="34" charset="0"/>
              <a:buChar char="•"/>
            </a:pPr>
            <a:r>
              <a:rPr lang="en-US" sz="2400" dirty="0"/>
              <a:t>Early Japanese society was divided into clans</a:t>
            </a:r>
          </a:p>
          <a:p>
            <a:pPr marL="342900" indent="-342900">
              <a:buFont typeface="Arial" panose="020B0604020202020204" pitchFamily="34" charset="0"/>
              <a:buChar char="•"/>
            </a:pPr>
            <a:r>
              <a:rPr lang="en-US" sz="2400" dirty="0"/>
              <a:t>About 500 A.D. the Yamato clan will set up Japan’s only dynasty</a:t>
            </a:r>
          </a:p>
          <a:p>
            <a:pPr marL="342900" indent="-342900">
              <a:buFont typeface="Arial" panose="020B0604020202020204" pitchFamily="34" charset="0"/>
              <a:buChar char="•"/>
            </a:pPr>
            <a:r>
              <a:rPr lang="en-US" sz="2400" dirty="0"/>
              <a:t>Emperors will be revered as living gods, and the current Japanese emperor will trace his lineage back to the Yamato</a:t>
            </a:r>
          </a:p>
          <a:p>
            <a:pPr algn="ctr"/>
            <a:r>
              <a:rPr lang="en-US" sz="2400" dirty="0"/>
              <a:t>Shinto: A Religion of Nature</a:t>
            </a:r>
          </a:p>
          <a:p>
            <a:pPr marL="342900" indent="-342900">
              <a:buFont typeface="Arial" panose="020B0604020202020204" pitchFamily="34" charset="0"/>
              <a:buChar char="•"/>
            </a:pPr>
            <a:r>
              <a:rPr lang="en-US" sz="2400" dirty="0"/>
              <a:t>Early Jap clans honored kami which are natural or divine beings</a:t>
            </a:r>
          </a:p>
          <a:p>
            <a:pPr marL="342900" indent="-342900">
              <a:buFont typeface="Arial" panose="020B0604020202020204" pitchFamily="34" charset="0"/>
              <a:buChar char="•"/>
            </a:pPr>
            <a:r>
              <a:rPr lang="en-US" sz="2400" dirty="0"/>
              <a:t>The worship of the forces of nature became known as Shinto</a:t>
            </a:r>
          </a:p>
          <a:p>
            <a:pPr marL="342900" indent="-342900">
              <a:buFont typeface="Arial" panose="020B0604020202020204" pitchFamily="34" charset="0"/>
              <a:buChar char="•"/>
            </a:pPr>
            <a:r>
              <a:rPr lang="en-US" sz="2400" dirty="0"/>
              <a:t>Its traditions are still around in present day Japan and shrines are located in beautiful natural surroundings </a:t>
            </a:r>
          </a:p>
          <a:p>
            <a:pPr algn="ctr"/>
            <a:r>
              <a:rPr lang="en-US" sz="2400" dirty="0"/>
              <a:t>Contact With Korea</a:t>
            </a:r>
          </a:p>
          <a:p>
            <a:pPr marL="342900" indent="-342900">
              <a:buFont typeface="Arial" panose="020B0604020202020204" pitchFamily="34" charset="0"/>
              <a:buChar char="•"/>
            </a:pPr>
            <a:r>
              <a:rPr lang="en-US" sz="2400" dirty="0"/>
              <a:t>Early contact with </a:t>
            </a:r>
            <a:r>
              <a:rPr lang="en-US" sz="2400"/>
              <a:t>Korea brought </a:t>
            </a:r>
            <a:r>
              <a:rPr lang="en-US" sz="2400" dirty="0"/>
              <a:t>Korean artisans and metal workers teaching the Japanese </a:t>
            </a:r>
          </a:p>
          <a:p>
            <a:pPr marL="342900" indent="-342900">
              <a:buFont typeface="Arial" panose="020B0604020202020204" pitchFamily="34" charset="0"/>
              <a:buChar char="•"/>
            </a:pPr>
            <a:r>
              <a:rPr lang="en-US" sz="2400" dirty="0"/>
              <a:t>By 500 A.D. Korean missionaries introduce Buddhism to Japan. With it came knowledge of Chinese writing and culture that sparked Japanese interest </a:t>
            </a:r>
          </a:p>
        </p:txBody>
      </p:sp>
    </p:spTree>
    <p:extLst>
      <p:ext uri="{BB962C8B-B14F-4D97-AF65-F5344CB8AC3E}">
        <p14:creationId xmlns:p14="http://schemas.microsoft.com/office/powerpoint/2010/main" val="278345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Early Japan</a:t>
            </a:r>
          </a:p>
        </p:txBody>
      </p:sp>
      <p:pic>
        <p:nvPicPr>
          <p:cNvPr id="3" name="Picture 2" descr="HSWH_SC_L05_R116427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62611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Since A.D. 500, the Japanese emperor has traced his lineage through one clan. Here, the Japanese royal family poses around 1900.</a:t>
            </a:r>
          </a:p>
        </p:txBody>
      </p:sp>
    </p:spTree>
    <p:extLst>
      <p:ext uri="{BB962C8B-B14F-4D97-AF65-F5344CB8AC3E}">
        <p14:creationId xmlns:p14="http://schemas.microsoft.com/office/powerpoint/2010/main" val="284094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173334"/>
            <a:ext cx="8551091" cy="461665"/>
          </a:xfrm>
          <a:prstGeom prst="rect">
            <a:avLst/>
          </a:prstGeom>
          <a:noFill/>
        </p:spPr>
        <p:txBody>
          <a:bodyPr vert="horz" wrap="square" rtlCol="0">
            <a:spAutoFit/>
          </a:bodyPr>
          <a:lstStyle/>
          <a:p>
            <a:pPr algn="ctr"/>
            <a:r>
              <a:rPr lang="en-US" sz="2400" b="1" dirty="0">
                <a:solidFill>
                  <a:srgbClr val="0072BC"/>
                </a:solidFill>
              </a:rPr>
              <a:t>Chinese Influence in Japan</a:t>
            </a:r>
          </a:p>
        </p:txBody>
      </p:sp>
      <p:sp>
        <p:nvSpPr>
          <p:cNvPr id="3" name="TextBox 2"/>
          <p:cNvSpPr txBox="1"/>
          <p:nvPr/>
        </p:nvSpPr>
        <p:spPr>
          <a:xfrm>
            <a:off x="279399" y="737689"/>
            <a:ext cx="8551090" cy="6001643"/>
          </a:xfrm>
          <a:prstGeom prst="rect">
            <a:avLst/>
          </a:prstGeom>
          <a:noFill/>
        </p:spPr>
        <p:txBody>
          <a:bodyPr vert="horz" wrap="square" rtlCol="0">
            <a:spAutoFit/>
          </a:bodyPr>
          <a:lstStyle/>
          <a:p>
            <a:pPr algn="ctr"/>
            <a:r>
              <a:rPr lang="en-US" sz="2400" dirty="0"/>
              <a:t>Japan Imports Ideas from Tang China</a:t>
            </a:r>
          </a:p>
          <a:p>
            <a:pPr marL="342900" indent="-342900">
              <a:buFont typeface="Arial" panose="020B0604020202020204" pitchFamily="34" charset="0"/>
              <a:buChar char="•"/>
            </a:pPr>
            <a:r>
              <a:rPr lang="en-US" sz="2400" dirty="0"/>
              <a:t>Japanese are sent to China to learn, bring back Chinese thoughts, technology, arts, and government</a:t>
            </a:r>
          </a:p>
          <a:p>
            <a:pPr marL="342900" indent="-342900">
              <a:buFont typeface="Arial" panose="020B0604020202020204" pitchFamily="34" charset="0"/>
              <a:buChar char="•"/>
            </a:pPr>
            <a:r>
              <a:rPr lang="en-US" sz="2400" dirty="0"/>
              <a:t>They set up a bureaucracy like the Chinese and a law code</a:t>
            </a:r>
          </a:p>
          <a:p>
            <a:pPr marL="342900" indent="-342900">
              <a:buFont typeface="Arial" panose="020B0604020202020204" pitchFamily="34" charset="0"/>
              <a:buChar char="•"/>
            </a:pPr>
            <a:r>
              <a:rPr lang="en-US" sz="2400" dirty="0"/>
              <a:t>In 710 a new capital is built following Tang design. They will do all of these things like Chinese: eat, dress, speak, drink tea, write, dance, and garden</a:t>
            </a:r>
          </a:p>
          <a:p>
            <a:pPr marL="342900" indent="-342900">
              <a:buFont typeface="Arial" panose="020B0604020202020204" pitchFamily="34" charset="0"/>
              <a:buChar char="•"/>
            </a:pPr>
            <a:r>
              <a:rPr lang="en-US" sz="2400" dirty="0"/>
              <a:t>Buddhist and Confucian ideals will also take root</a:t>
            </a:r>
          </a:p>
          <a:p>
            <a:pPr algn="ctr"/>
            <a:r>
              <a:rPr lang="en-US" sz="2400" dirty="0"/>
              <a:t>Selective Borrowing</a:t>
            </a:r>
          </a:p>
          <a:p>
            <a:pPr marL="342900" indent="-342900">
              <a:buFont typeface="Arial" panose="020B0604020202020204" pitchFamily="34" charset="0"/>
              <a:buChar char="•"/>
            </a:pPr>
            <a:r>
              <a:rPr lang="en-US" sz="2400" dirty="0"/>
              <a:t>In time the enthusiasm for everything Chinese will die down and the Japanese will keep some ways but discard others</a:t>
            </a:r>
          </a:p>
          <a:p>
            <a:pPr marL="342900" indent="-342900">
              <a:buFont typeface="Arial" panose="020B0604020202020204" pitchFamily="34" charset="0"/>
              <a:buChar char="•"/>
            </a:pPr>
            <a:r>
              <a:rPr lang="en-US" sz="2400" dirty="0"/>
              <a:t>They will not choose officials based on merit like the Chinese but will keep their method of inherited status</a:t>
            </a:r>
          </a:p>
          <a:p>
            <a:pPr marL="342900" indent="-342900">
              <a:buFont typeface="Arial" panose="020B0604020202020204" pitchFamily="34" charset="0"/>
              <a:buChar char="•"/>
            </a:pPr>
            <a:r>
              <a:rPr lang="en-US" sz="2400" dirty="0"/>
              <a:t>When the Tang begin to decline Japan will turn away and begin to modify what they borrowed. They will revise the Chinese system of writing and artist will develop their own style</a:t>
            </a:r>
          </a:p>
        </p:txBody>
      </p:sp>
    </p:spTree>
    <p:extLst>
      <p:ext uri="{BB962C8B-B14F-4D97-AF65-F5344CB8AC3E}">
        <p14:creationId xmlns:p14="http://schemas.microsoft.com/office/powerpoint/2010/main" val="300345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Chinese Influence in Japan</a:t>
            </a:r>
          </a:p>
        </p:txBody>
      </p:sp>
      <p:pic>
        <p:nvPicPr>
          <p:cNvPr id="3" name="Picture 2" descr="HSWH_SC_L05_R116428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28067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Prince Shotoku was an advisor to Empress Suiko. He revolutionized Japan by creating a government based on Chinese practices and Buddhist teachings.</a:t>
            </a:r>
          </a:p>
        </p:txBody>
      </p:sp>
    </p:spTree>
    <p:extLst>
      <p:ext uri="{BB962C8B-B14F-4D97-AF65-F5344CB8AC3E}">
        <p14:creationId xmlns:p14="http://schemas.microsoft.com/office/powerpoint/2010/main" val="720121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1340</TotalTime>
  <Words>2043</Words>
  <Application>Microsoft Office PowerPoint</Application>
  <PresentationFormat>On-screen Show (4:3)</PresentationFormat>
  <Paragraphs>179</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38</cp:revision>
  <dcterms:created xsi:type="dcterms:W3CDTF">2014-12-09T15:53:06Z</dcterms:created>
  <dcterms:modified xsi:type="dcterms:W3CDTF">2018-01-11T18:38:08Z</dcterms:modified>
</cp:coreProperties>
</file>